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59" r:id="rId5"/>
    <p:sldId id="262" r:id="rId6"/>
    <p:sldId id="263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8" autoAdjust="0"/>
    <p:restoredTop sz="94660"/>
  </p:normalViewPr>
  <p:slideViewPr>
    <p:cSldViewPr snapToGrid="0">
      <p:cViewPr>
        <p:scale>
          <a:sx n="67" d="100"/>
          <a:sy n="67" d="100"/>
        </p:scale>
        <p:origin x="63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EEC63-014E-8A54-5FD1-CEF7B90CA4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286F5-8A36-D189-944E-F5F949B5C3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09813-B718-A633-F1B3-B0777063C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2AB8A-63F1-3800-8A9A-B4386B6E6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AAF90-45DE-8477-475C-935D196B6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983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C444A-F3DD-E0D8-75FA-06256F2D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EE5405-9E25-89A6-B0E3-D5B8A8064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8A975-4918-A2E2-B72F-4314BE569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F9D84-0456-9AD9-0CF7-1802E6A2B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C3A8C-EF4B-64EA-769F-564BAB354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69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373ADC-EC67-946E-ED02-24950EBCB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9BBB4F-EFB8-651C-D9D4-6AA8ACAF7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FA5D5-7C60-8662-78C1-65CA8F362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D650C-F94B-9BA6-88DF-3F7CB922B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EB5AE-D83C-887D-C3F1-32E2FD859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0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B3DB4-32A2-F2D2-1E36-D74988D67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59D3E-8E9B-AA22-3578-A468D3321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FE5A9-CD29-1D01-6630-2C4B1747F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D944B-379A-3DE4-CBAE-D5D05B2D9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2D5EB-9B08-C8DA-8C7E-0E3F5AC3E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50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37C3A-3072-5F57-1E20-AF591898C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A854B-7055-0FB8-BC0A-67114CD18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9987-51F0-183B-88EC-0B2317D5F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E85CC-3486-8729-561C-545D6B6B8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E3CFF-53DC-0F23-F089-083BDEE38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74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CFF63-09EE-11A1-CBDE-FCC306AB5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71E08-E002-9396-78F4-1E172A650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2E9813-3DF5-A84C-A943-EEA8C34CD5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E3D061-40E9-75A9-8909-EF5F0C4DD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45FC37-9D58-0BEB-6683-FC665CF59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C910D2-5D3B-9E82-66F4-9A95CBBAC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3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3A442-62A2-780F-63C7-DB054CAAA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5C2E9-5BD9-E1CF-0EE9-86A50B2B7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C13044-BD7C-6B7F-25C3-0079498F96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FBD01A-F0F5-64B8-0CB7-6522571DA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74652F-668E-9CE7-71DE-86540A721D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B920A-BD2F-E0E9-06F9-869672CFD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096F0C-0B55-2BDE-03D2-4CA1499A5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26F05D-EDE8-55FE-760A-3F9A3ED55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62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B3D1D-CD21-B0A7-F302-DB957ADC9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3A347D-286E-C595-EF33-5B2E52A7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71C0AD-76D7-E711-0C1C-EDA77A31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61C75D-9E70-C85E-26C8-899232B14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136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BAAE19-C1C1-943E-39C8-A6CED4321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B914E1-09C2-EAF9-1510-4783F412C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4E02A3-DC0B-2263-2CBF-2D88B7900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68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827F1-CFB2-28DA-F881-C76780CBF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491E5-2DEA-2CA2-CAD6-98F75C0E0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AE8712-6359-391E-D45A-D4B15638C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6E09DB-21E3-642A-B14F-D3890084B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CAB2A-B7B2-AAD7-C30F-115B42233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A14D1-BBCD-3AC2-FCE4-D9CC75127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801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186A5-440A-C64E-BAA1-EFB6B2674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69239D-8A05-4B48-717E-9BA2C03A5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4EDD79-6756-9376-6B57-FF552D2227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1270DA-0F62-7ABA-9A35-E7BFF44D5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377C1-A702-930A-9DE4-0F20FF082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4B3A-F011-DC48-51FA-B6D567DD2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89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E237E8-2B33-38DF-F215-A205A6B2C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B1FA9C-474E-9FDE-5121-135348784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9E8FF-0CE4-C81A-491E-F0F210DF5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155DD-3263-46FD-97A8-94CC00384AC8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DA386-8180-933C-E081-DA6535F36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54380-BA17-CDBA-4B67-FB7B871354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AC8B9-87F8-4EC3-9999-3D9962683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3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www.integralife.com/integra-dermal-regeneration-template/product/wound-reconstruction-care-inpatient-acute-or-integra-dermal-regeneration-template" TargetMode="Externa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https://www.stratagraft.com/about/" TargetMode="External"/><Relationship Id="rId5" Type="http://schemas.openxmlformats.org/officeDocument/2006/relationships/image" Target="../media/image1.png"/><Relationship Id="rId10" Type="http://schemas.openxmlformats.org/officeDocument/2006/relationships/image" Target="../media/image2.png"/><Relationship Id="rId4" Type="http://schemas.openxmlformats.org/officeDocument/2006/relationships/image" Target="../media/image4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s://doi.org/10.1093/jbcr/iry006.00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21D3D-73B1-0FAC-339D-2F38C939AD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3864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RECELL Autologous Burn Therapy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92374C-D009-1D17-854A-A0AA3579C4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1464"/>
            <a:ext cx="9144000" cy="1655762"/>
          </a:xfrm>
        </p:spPr>
        <p:txBody>
          <a:bodyPr/>
          <a:lstStyle/>
          <a:p>
            <a:r>
              <a:rPr lang="en-US" dirty="0"/>
              <a:t>Courtney Schoppe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55F328-CD6A-6633-D7B9-8E1685EC1EDE}"/>
              </a:ext>
            </a:extLst>
          </p:cNvPr>
          <p:cNvSpPr/>
          <p:nvPr/>
        </p:nvSpPr>
        <p:spPr>
          <a:xfrm>
            <a:off x="0" y="0"/>
            <a:ext cx="10520413" cy="78927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13315C-BAF7-1447-A12F-43916D8A5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6175" y="65372"/>
            <a:ext cx="885825" cy="7239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9AF80D-8334-95EF-B158-1F5FAE3A6131}"/>
              </a:ext>
            </a:extLst>
          </p:cNvPr>
          <p:cNvSpPr/>
          <p:nvPr/>
        </p:nvSpPr>
        <p:spPr>
          <a:xfrm>
            <a:off x="0" y="6068728"/>
            <a:ext cx="12192000" cy="78927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91D1AB-FCBD-5470-B394-4C196F62180F}"/>
              </a:ext>
            </a:extLst>
          </p:cNvPr>
          <p:cNvSpPr/>
          <p:nvPr/>
        </p:nvSpPr>
        <p:spPr>
          <a:xfrm>
            <a:off x="10671058" y="0"/>
            <a:ext cx="242236" cy="78927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44F2E4-59F1-CDDD-3836-1C405FDEF510}"/>
              </a:ext>
            </a:extLst>
          </p:cNvPr>
          <p:cNvSpPr/>
          <p:nvPr/>
        </p:nvSpPr>
        <p:spPr>
          <a:xfrm>
            <a:off x="11063939" y="0"/>
            <a:ext cx="242236" cy="78927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A9A1463B-E6DE-1D2D-0201-598970FA90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003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54"/>
    </mc:Choice>
    <mc:Fallback>
      <p:transition spd="slow" advTm="15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55F328-CD6A-6633-D7B9-8E1685EC1EDE}"/>
              </a:ext>
            </a:extLst>
          </p:cNvPr>
          <p:cNvSpPr/>
          <p:nvPr/>
        </p:nvSpPr>
        <p:spPr>
          <a:xfrm>
            <a:off x="11306174" y="1684420"/>
            <a:ext cx="885826" cy="517357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13315C-BAF7-1447-A12F-43916D8A5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6175" y="65372"/>
            <a:ext cx="885825" cy="723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91D1AB-FCBD-5470-B394-4C196F62180F}"/>
              </a:ext>
            </a:extLst>
          </p:cNvPr>
          <p:cNvSpPr/>
          <p:nvPr/>
        </p:nvSpPr>
        <p:spPr>
          <a:xfrm rot="5400000">
            <a:off x="11627969" y="878153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44F2E4-59F1-CDDD-3836-1C405FDEF510}"/>
              </a:ext>
            </a:extLst>
          </p:cNvPr>
          <p:cNvSpPr/>
          <p:nvPr/>
        </p:nvSpPr>
        <p:spPr>
          <a:xfrm rot="5400000">
            <a:off x="11635840" y="467477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334B87C-626A-A731-6288-F1E6663F6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1120" y="231054"/>
            <a:ext cx="9144000" cy="96889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The Problem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EB57D1-63B0-EFF5-01E8-16D831ECE68D}"/>
              </a:ext>
            </a:extLst>
          </p:cNvPr>
          <p:cNvSpPr/>
          <p:nvPr/>
        </p:nvSpPr>
        <p:spPr>
          <a:xfrm>
            <a:off x="-1179" y="0"/>
            <a:ext cx="885826" cy="68580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7D7A9D7-7F31-B9B6-4BDC-40786345B7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772076"/>
            <a:ext cx="5125061" cy="40068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71BE975-F445-0326-0BFA-324319C3667B}"/>
              </a:ext>
            </a:extLst>
          </p:cNvPr>
          <p:cNvSpPr txBox="1"/>
          <p:nvPr/>
        </p:nvSpPr>
        <p:spPr>
          <a:xfrm>
            <a:off x="1341120" y="1607418"/>
            <a:ext cx="82103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Burns cause physical and emotional harm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450,000 patients seen every 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30,000 in specialized facilities [1]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Limitations on current technology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Lack of grafting material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Disease transmission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Immune reactions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44B0F1-D2EB-3C23-AF6D-5C4C89D76E89}"/>
              </a:ext>
            </a:extLst>
          </p:cNvPr>
          <p:cNvSpPr txBox="1"/>
          <p:nvPr/>
        </p:nvSpPr>
        <p:spPr>
          <a:xfrm>
            <a:off x="5813659" y="6640442"/>
            <a:ext cx="61024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https://blog.nols.edu/2015/09/04/treating-burns-in-the-backcountry</a:t>
            </a:r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41434F0A-798C-0463-A657-E688398AE9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16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608"/>
    </mc:Choice>
    <mc:Fallback>
      <p:transition spd="slow" advTm="66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FF164F5-F60A-1338-E457-3224AB373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9047" y="1750565"/>
            <a:ext cx="3428146" cy="383581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555F328-CD6A-6633-D7B9-8E1685EC1EDE}"/>
              </a:ext>
            </a:extLst>
          </p:cNvPr>
          <p:cNvSpPr/>
          <p:nvPr/>
        </p:nvSpPr>
        <p:spPr>
          <a:xfrm>
            <a:off x="11306174" y="1684420"/>
            <a:ext cx="885826" cy="517357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13315C-BAF7-1447-A12F-43916D8A5C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6175" y="65372"/>
            <a:ext cx="885825" cy="723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91D1AB-FCBD-5470-B394-4C196F62180F}"/>
              </a:ext>
            </a:extLst>
          </p:cNvPr>
          <p:cNvSpPr/>
          <p:nvPr/>
        </p:nvSpPr>
        <p:spPr>
          <a:xfrm rot="5400000">
            <a:off x="11627969" y="878153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44F2E4-59F1-CDDD-3836-1C405FDEF510}"/>
              </a:ext>
            </a:extLst>
          </p:cNvPr>
          <p:cNvSpPr/>
          <p:nvPr/>
        </p:nvSpPr>
        <p:spPr>
          <a:xfrm rot="5400000">
            <a:off x="11635840" y="467477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334B87C-626A-A731-6288-F1E6663F6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1120" y="231054"/>
            <a:ext cx="9144000" cy="96889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The Problem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EB57D1-63B0-EFF5-01E8-16D831ECE68D}"/>
              </a:ext>
            </a:extLst>
          </p:cNvPr>
          <p:cNvSpPr/>
          <p:nvPr/>
        </p:nvSpPr>
        <p:spPr>
          <a:xfrm>
            <a:off x="-1179" y="0"/>
            <a:ext cx="885826" cy="68580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4D1CF0-DAD1-61A2-972D-06B7754F97BF}"/>
              </a:ext>
            </a:extLst>
          </p:cNvPr>
          <p:cNvSpPr txBox="1"/>
          <p:nvPr/>
        </p:nvSpPr>
        <p:spPr>
          <a:xfrm>
            <a:off x="855620" y="6396335"/>
            <a:ext cx="10348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https://www.stratagraft.com/about/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, 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https://www.integralife.com/integra-dermal-regeneration-template/product/wound-reconstruction-care-inpatient-acute-or-integra-dermal-regeneration-template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, https://www.nbt.nhs.uk/our-services/a-z-services/burns/burns-patient-information/biobranetm-dressing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7E0811-A5A3-3B06-EBDE-68A8680ADC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2702" y="1779069"/>
            <a:ext cx="3284001" cy="23966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23F4E19-602B-0AD3-AEBB-19C1A97479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10398" y="2009901"/>
            <a:ext cx="3444591" cy="207364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2CA9644-466D-1592-A7EA-4EB288792184}"/>
              </a:ext>
            </a:extLst>
          </p:cNvPr>
          <p:cNvSpPr txBox="1"/>
          <p:nvPr/>
        </p:nvSpPr>
        <p:spPr>
          <a:xfrm>
            <a:off x="1728161" y="4104818"/>
            <a:ext cx="3212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StrataGraft</a:t>
            </a:r>
            <a:endParaRPr lang="en-US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F507D0-71A3-0B6E-0C2C-64C2670A0D31}"/>
              </a:ext>
            </a:extLst>
          </p:cNvPr>
          <p:cNvSpPr txBox="1"/>
          <p:nvPr/>
        </p:nvSpPr>
        <p:spPr>
          <a:xfrm>
            <a:off x="5135166" y="1548236"/>
            <a:ext cx="2002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Integra Graft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B80ABA-1044-9A70-4ADC-A4BAB28FECD3}"/>
              </a:ext>
            </a:extLst>
          </p:cNvPr>
          <p:cNvSpPr txBox="1"/>
          <p:nvPr/>
        </p:nvSpPr>
        <p:spPr>
          <a:xfrm>
            <a:off x="7826844" y="4158484"/>
            <a:ext cx="3428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Biobrane</a:t>
            </a:r>
            <a:r>
              <a:rPr lang="en-US" sz="2400" dirty="0"/>
              <a:t> Wound Dressing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E878378B-A7A5-2AF3-4144-CA590AFD24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04"/>
    </mc:Choice>
    <mc:Fallback>
      <p:transition spd="slow" advTm="22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55F328-CD6A-6633-D7B9-8E1685EC1EDE}"/>
              </a:ext>
            </a:extLst>
          </p:cNvPr>
          <p:cNvSpPr/>
          <p:nvPr/>
        </p:nvSpPr>
        <p:spPr>
          <a:xfrm>
            <a:off x="11306174" y="1684420"/>
            <a:ext cx="885826" cy="517357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13315C-BAF7-1447-A12F-43916D8A5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6175" y="65372"/>
            <a:ext cx="885825" cy="723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91D1AB-FCBD-5470-B394-4C196F62180F}"/>
              </a:ext>
            </a:extLst>
          </p:cNvPr>
          <p:cNvSpPr/>
          <p:nvPr/>
        </p:nvSpPr>
        <p:spPr>
          <a:xfrm rot="5400000">
            <a:off x="11627969" y="878153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44F2E4-59F1-CDDD-3836-1C405FDEF510}"/>
              </a:ext>
            </a:extLst>
          </p:cNvPr>
          <p:cNvSpPr/>
          <p:nvPr/>
        </p:nvSpPr>
        <p:spPr>
          <a:xfrm rot="5400000">
            <a:off x="11635840" y="467477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334B87C-626A-A731-6288-F1E6663F6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1120" y="231054"/>
            <a:ext cx="9144000" cy="96889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The RECELL System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EB57D1-63B0-EFF5-01E8-16D831ECE68D}"/>
              </a:ext>
            </a:extLst>
          </p:cNvPr>
          <p:cNvSpPr/>
          <p:nvPr/>
        </p:nvSpPr>
        <p:spPr>
          <a:xfrm>
            <a:off x="-1179" y="0"/>
            <a:ext cx="885826" cy="68580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1BE975-F445-0326-0BFA-324319C3667B}"/>
              </a:ext>
            </a:extLst>
          </p:cNvPr>
          <p:cNvSpPr txBox="1"/>
          <p:nvPr/>
        </p:nvSpPr>
        <p:spPr>
          <a:xfrm>
            <a:off x="1341120" y="1607418"/>
            <a:ext cx="82103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Smaller autograft needed [2]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Reduction in: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Number of procedures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Length of hospital stay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Pain and scarring [2]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Design Characteristics: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Cost effective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Usability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Biocompatible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Sterile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Long Shelf Life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Cell proliferation</a:t>
            </a:r>
          </a:p>
        </p:txBody>
      </p:sp>
      <p:pic>
        <p:nvPicPr>
          <p:cNvPr id="1026" name="Picture 2" descr="FDA approves Ventura-manufactured burn treatment RECELL">
            <a:extLst>
              <a:ext uri="{FF2B5EF4-FFF2-40B4-BE49-F238E27FC236}">
                <a16:creationId xmlns:a16="http://schemas.microsoft.com/office/drawing/2014/main" id="{765DC613-A631-3E32-31D2-9CA6F53E3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1764" y="1607418"/>
            <a:ext cx="4001929" cy="4221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D1CF0-DAD1-61A2-972D-06B7754F97BF}"/>
              </a:ext>
            </a:extLst>
          </p:cNvPr>
          <p:cNvSpPr txBox="1"/>
          <p:nvPr/>
        </p:nvSpPr>
        <p:spPr>
          <a:xfrm>
            <a:off x="7222156" y="6539203"/>
            <a:ext cx="4658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https://recellsystem.com/about-recell-system/how-it-works/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08887353-DE8C-E03D-D583-FE89597DDB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73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79"/>
    </mc:Choice>
    <mc:Fallback>
      <p:transition spd="slow" advTm="56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BF23EA-93BB-7CDC-9267-CDE6DBD5C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883" y="3099643"/>
            <a:ext cx="2511835" cy="22132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555F328-CD6A-6633-D7B9-8E1685EC1EDE}"/>
              </a:ext>
            </a:extLst>
          </p:cNvPr>
          <p:cNvSpPr/>
          <p:nvPr/>
        </p:nvSpPr>
        <p:spPr>
          <a:xfrm>
            <a:off x="11306174" y="1684420"/>
            <a:ext cx="885826" cy="517357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13315C-BAF7-1447-A12F-43916D8A5C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6175" y="65372"/>
            <a:ext cx="885825" cy="723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91D1AB-FCBD-5470-B394-4C196F62180F}"/>
              </a:ext>
            </a:extLst>
          </p:cNvPr>
          <p:cNvSpPr/>
          <p:nvPr/>
        </p:nvSpPr>
        <p:spPr>
          <a:xfrm rot="5400000">
            <a:off x="11627969" y="878153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44F2E4-59F1-CDDD-3836-1C405FDEF510}"/>
              </a:ext>
            </a:extLst>
          </p:cNvPr>
          <p:cNvSpPr/>
          <p:nvPr/>
        </p:nvSpPr>
        <p:spPr>
          <a:xfrm rot="5400000">
            <a:off x="11635840" y="467477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334B87C-626A-A731-6288-F1E6663F6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1120" y="231054"/>
            <a:ext cx="9144000" cy="96889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How it Works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EB57D1-63B0-EFF5-01E8-16D831ECE68D}"/>
              </a:ext>
            </a:extLst>
          </p:cNvPr>
          <p:cNvSpPr/>
          <p:nvPr/>
        </p:nvSpPr>
        <p:spPr>
          <a:xfrm>
            <a:off x="-1179" y="0"/>
            <a:ext cx="885826" cy="68580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1BE975-F445-0326-0BFA-324319C3667B}"/>
              </a:ext>
            </a:extLst>
          </p:cNvPr>
          <p:cNvSpPr txBox="1"/>
          <p:nvPr/>
        </p:nvSpPr>
        <p:spPr>
          <a:xfrm>
            <a:off x="1071427" y="1997943"/>
            <a:ext cx="2754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Skin graft is collected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4D1CF0-DAD1-61A2-972D-06B7754F97BF}"/>
              </a:ext>
            </a:extLst>
          </p:cNvPr>
          <p:cNvSpPr txBox="1"/>
          <p:nvPr/>
        </p:nvSpPr>
        <p:spPr>
          <a:xfrm>
            <a:off x="8000183" y="6515629"/>
            <a:ext cx="4658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2">
                    <a:lumMod val="75000"/>
                  </a:schemeClr>
                </a:solidFill>
              </a:rPr>
              <a:t>https://www.fda.gov/media/116368/download</a:t>
            </a:r>
            <a:endParaRPr lang="en-US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8F7757-2B39-C23C-EDCA-3AE245D833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96358" y="3296787"/>
            <a:ext cx="1912502" cy="19488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0CF49A-3DE3-9E57-8D45-A8B367FE94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13097" y="3214300"/>
            <a:ext cx="1912502" cy="20712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7EA2B8-BE66-EDAD-71F2-22230D374B73}"/>
              </a:ext>
            </a:extLst>
          </p:cNvPr>
          <p:cNvSpPr txBox="1"/>
          <p:nvPr/>
        </p:nvSpPr>
        <p:spPr>
          <a:xfrm>
            <a:off x="4535805" y="1918876"/>
            <a:ext cx="27546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Graft is added to the enzyme solution and prepared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2FC48E-AA70-8DE0-E7FB-0E0C0CFA0451}"/>
              </a:ext>
            </a:extLst>
          </p:cNvPr>
          <p:cNvSpPr txBox="1"/>
          <p:nvPr/>
        </p:nvSpPr>
        <p:spPr>
          <a:xfrm>
            <a:off x="8000183" y="1899314"/>
            <a:ext cx="3230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Regenerative Epidermal Suspension sprayed onto patient </a:t>
            </a: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EFE5F6B2-13D0-94FB-5CA6-C3AE0DC43A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98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46"/>
    </mc:Choice>
    <mc:Fallback>
      <p:transition spd="slow" advTm="31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55F328-CD6A-6633-D7B9-8E1685EC1EDE}"/>
              </a:ext>
            </a:extLst>
          </p:cNvPr>
          <p:cNvSpPr/>
          <p:nvPr/>
        </p:nvSpPr>
        <p:spPr>
          <a:xfrm>
            <a:off x="11306174" y="1684420"/>
            <a:ext cx="885826" cy="517357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13315C-BAF7-1447-A12F-43916D8A5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6175" y="65372"/>
            <a:ext cx="885825" cy="723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691D1AB-FCBD-5470-B394-4C196F62180F}"/>
              </a:ext>
            </a:extLst>
          </p:cNvPr>
          <p:cNvSpPr/>
          <p:nvPr/>
        </p:nvSpPr>
        <p:spPr>
          <a:xfrm rot="5400000">
            <a:off x="11627969" y="878153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44F2E4-59F1-CDDD-3836-1C405FDEF510}"/>
              </a:ext>
            </a:extLst>
          </p:cNvPr>
          <p:cNvSpPr/>
          <p:nvPr/>
        </p:nvSpPr>
        <p:spPr>
          <a:xfrm rot="5400000">
            <a:off x="11635840" y="467477"/>
            <a:ext cx="242236" cy="885826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334B87C-626A-A731-6288-F1E6663F6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1120" y="231054"/>
            <a:ext cx="9144000" cy="96889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Verification &amp; Validation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EB57D1-63B0-EFF5-01E8-16D831ECE68D}"/>
              </a:ext>
            </a:extLst>
          </p:cNvPr>
          <p:cNvSpPr/>
          <p:nvPr/>
        </p:nvSpPr>
        <p:spPr>
          <a:xfrm>
            <a:off x="-1179" y="0"/>
            <a:ext cx="885826" cy="68580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1BE975-F445-0326-0BFA-324319C3667B}"/>
              </a:ext>
            </a:extLst>
          </p:cNvPr>
          <p:cNvSpPr txBox="1"/>
          <p:nvPr/>
        </p:nvSpPr>
        <p:spPr>
          <a:xfrm>
            <a:off x="2561955" y="1952475"/>
            <a:ext cx="1700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Verification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0CCB59-94F5-1680-5553-1998DB14B568}"/>
              </a:ext>
            </a:extLst>
          </p:cNvPr>
          <p:cNvSpPr txBox="1"/>
          <p:nvPr/>
        </p:nvSpPr>
        <p:spPr>
          <a:xfrm>
            <a:off x="6767377" y="1952476"/>
            <a:ext cx="3538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           Validation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26A962-4D0F-07EC-84DC-3E02DEE07291}"/>
              </a:ext>
            </a:extLst>
          </p:cNvPr>
          <p:cNvSpPr/>
          <p:nvPr/>
        </p:nvSpPr>
        <p:spPr>
          <a:xfrm>
            <a:off x="6096000" y="1199949"/>
            <a:ext cx="200025" cy="565805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4CFA11-A971-78ED-7864-2E3EA102EB5F}"/>
              </a:ext>
            </a:extLst>
          </p:cNvPr>
          <p:cNvSpPr/>
          <p:nvPr/>
        </p:nvSpPr>
        <p:spPr>
          <a:xfrm rot="5400000" flipH="1">
            <a:off x="8363903" y="1694497"/>
            <a:ext cx="45719" cy="1247775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8B24FB-A8D5-A780-27CD-2711B279E5FB}"/>
              </a:ext>
            </a:extLst>
          </p:cNvPr>
          <p:cNvSpPr/>
          <p:nvPr/>
        </p:nvSpPr>
        <p:spPr>
          <a:xfrm rot="5400000" flipH="1">
            <a:off x="3368040" y="1579242"/>
            <a:ext cx="45719" cy="15240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B837D1-7011-FD9C-4EB5-EB857EFCAF01}"/>
              </a:ext>
            </a:extLst>
          </p:cNvPr>
          <p:cNvSpPr txBox="1"/>
          <p:nvPr/>
        </p:nvSpPr>
        <p:spPr>
          <a:xfrm>
            <a:off x="1341120" y="2364102"/>
            <a:ext cx="4553676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Cost analysis [3]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2% cost difference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Over all 14-17.3% savings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Functionality tests [4]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Spray nozzle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RPU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Enzyme </a:t>
            </a:r>
            <a:r>
              <a:rPr lang="en-US" sz="2400" dirty="0" err="1"/>
              <a:t>Actvity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Integrated tests [4]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Cell viability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Reproducibility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Biocompatibility test [4]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305827-E51D-5CE0-DE8E-2FE8FD3B9340}"/>
              </a:ext>
            </a:extLst>
          </p:cNvPr>
          <p:cNvSpPr txBox="1"/>
          <p:nvPr/>
        </p:nvSpPr>
        <p:spPr>
          <a:xfrm>
            <a:off x="6767377" y="2345904"/>
            <a:ext cx="455367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Randomized clinical trial [5]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101 test subjects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End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Site healing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Percent epithelialization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Patient Satisfaction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Safety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Results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Safe and effective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-2.4% inferiority effective endpoint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3206F1A8-6768-79B3-6BF2-9BFD09660D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006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501"/>
    </mc:Choice>
    <mc:Fallback>
      <p:transition spd="slow" advTm="96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55F328-CD6A-6633-D7B9-8E1685EC1EDE}"/>
              </a:ext>
            </a:extLst>
          </p:cNvPr>
          <p:cNvSpPr/>
          <p:nvPr/>
        </p:nvSpPr>
        <p:spPr>
          <a:xfrm>
            <a:off x="0" y="0"/>
            <a:ext cx="10520413" cy="78927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D21D3D-73B1-0FAC-339D-2F38C939AD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4114" y="-270350"/>
            <a:ext cx="9144000" cy="114625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92374C-D009-1D17-854A-A0AA3579C4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342" y="988671"/>
            <a:ext cx="11527857" cy="4844238"/>
          </a:xfrm>
        </p:spPr>
        <p:txBody>
          <a:bodyPr>
            <a:normAutofit lnSpcReduction="10000"/>
          </a:bodyPr>
          <a:lstStyle/>
          <a:p>
            <a:pPr marL="342900" indent="-342900" algn="l">
              <a:buAutoNum type="arabicPeriod"/>
            </a:pPr>
            <a:r>
              <a:rPr lang="en-US" sz="1800" dirty="0">
                <a:effectLst/>
                <a:ea typeface="Times New Roman" panose="02020603050405020304" pitchFamily="18" charset="0"/>
              </a:rPr>
              <a:t>Schaefer, Timothy J., and Shruti C. </a:t>
            </a:r>
            <a:r>
              <a:rPr lang="en-US" sz="1800" dirty="0" err="1">
                <a:effectLst/>
                <a:ea typeface="Times New Roman" panose="02020603050405020304" pitchFamily="18" charset="0"/>
              </a:rPr>
              <a:t>Tannan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. “Thermal Burns.” </a:t>
            </a:r>
            <a:r>
              <a:rPr lang="en-US" sz="1800" i="1" dirty="0" err="1">
                <a:effectLst/>
                <a:ea typeface="Times New Roman" panose="02020603050405020304" pitchFamily="18" charset="0"/>
              </a:rPr>
              <a:t>StatPearls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, 30 May 2022, https://doi.org/https://www.ncbi.nlm.nih.gov/books/NBK430773/. </a:t>
            </a:r>
          </a:p>
          <a:p>
            <a:pPr marL="342900" indent="-342900" algn="l">
              <a:buFont typeface="Arial" panose="020B0604020202020204" pitchFamily="34" charset="0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“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Avita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Medical Announces First U.S. Sales of RECELL® System and Commencement of Commercial Shipping.” 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AVITA Medical Announces First U.S. Sales of RECELL® System and Commencement of Commercial Shipping | Business Wire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17 Oct. 2018, https://www.businesswire.com/news/home/20181017005965/en/AVITA-Medical-Announces-First-U.S.-Sales-of-RECELL%C2%AE-System-and-Commencement-of-Commercial-Shipping. </a:t>
            </a:r>
          </a:p>
          <a:p>
            <a:pPr marL="342900" indent="-342900" algn="l">
              <a:buFont typeface="Arial" panose="020B0604020202020204" pitchFamily="34" charset="0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Kowal, S., Kruger, E.,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Bilir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P., Holmes, J. H., Hickerson, W., Foster, K., Nystrom, S., Sparks, J.,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Iyer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N., Bush, K., &amp; Quick, A. (2019). Cost-effectiveness of the use of autologous cell harvesting device compared to standard of care for treatment of severe burns in the United States. 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Advances in Therapy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36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(7), 1715–1729. https://doi.org/10.1007/s12325-019-00961-2 </a:t>
            </a:r>
          </a:p>
          <a:p>
            <a:pPr marL="342900" indent="-342900" algn="l">
              <a:buFont typeface="Arial" panose="020B0604020202020204" pitchFamily="34" charset="0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Center for Biologics Evaluation and Research. (n.d.). 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RECELL® Autologous Cell Harvesting device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U.S. Food and Drug Administration. Retrieved November 7, 2022, from https://www.fda.gov/vaccines-blood-biologics/approved-blood-products/recell-autologous-cell-harvesting-device </a:t>
            </a:r>
          </a:p>
          <a:p>
            <a:pPr marL="342900" indent="-342900" algn="l">
              <a:buFont typeface="Arial" panose="020B0604020202020204" pitchFamily="34" charset="0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Hickerson, W. L., Molnar, J. A., Carter, J. E., Cairns, B. A., Hwang, J., King, B. T., Cruse, C. W., Smith, D. J.,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Sood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R., Feldman, M. J., Greenhalgh, D. G., Palmieri, T. L.,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Dissanaike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S. D., Griswold, J. A., Peck, M. D., Foster, K.,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Mozingo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D. W., Jordan, M. H., &amp; Holmes, J. H. (2018). T1 A Comparative Study of autologous skin cell suspension to split-thickness autografting in the treatment of Acute Burns. 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Journal of Burn Care &amp; Research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39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(suppl_1).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hlinkClick r:id="rId4"/>
              </a:rPr>
              <a:t>https://doi.org/10.1093/jbcr/iry006.000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AutoNum type="arabicPeriod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l">
              <a:buAutoNum type="arabicPeriod"/>
            </a:pPr>
            <a:endParaRPr lang="en-US" sz="1800" dirty="0">
              <a:effectLst/>
              <a:ea typeface="Times New Roman" panose="02020603050405020304" pitchFamily="18" charset="0"/>
            </a:endParaRPr>
          </a:p>
          <a:p>
            <a:pPr algn="l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13315C-BAF7-1447-A12F-43916D8A5C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6175" y="65372"/>
            <a:ext cx="885825" cy="7239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9AF80D-8334-95EF-B158-1F5FAE3A6131}"/>
              </a:ext>
            </a:extLst>
          </p:cNvPr>
          <p:cNvSpPr/>
          <p:nvPr/>
        </p:nvSpPr>
        <p:spPr>
          <a:xfrm>
            <a:off x="0" y="6068728"/>
            <a:ext cx="12192000" cy="78927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91D1AB-FCBD-5470-B394-4C196F62180F}"/>
              </a:ext>
            </a:extLst>
          </p:cNvPr>
          <p:cNvSpPr/>
          <p:nvPr/>
        </p:nvSpPr>
        <p:spPr>
          <a:xfrm>
            <a:off x="10671058" y="0"/>
            <a:ext cx="242236" cy="78927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44F2E4-59F1-CDDD-3836-1C405FDEF510}"/>
              </a:ext>
            </a:extLst>
          </p:cNvPr>
          <p:cNvSpPr/>
          <p:nvPr/>
        </p:nvSpPr>
        <p:spPr>
          <a:xfrm>
            <a:off x="11063939" y="0"/>
            <a:ext cx="242236" cy="78927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C893C1A-708B-A7CC-B234-25E46CC15A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217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6"/>
    </mc:Choice>
    <mc:Fallback>
      <p:transition spd="slow" advTm="1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7058</TotalTime>
  <Words>667</Words>
  <Application>Microsoft Office PowerPoint</Application>
  <PresentationFormat>Widescreen</PresentationFormat>
  <Paragraphs>67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RECELL Autologous Burn Therapy System</vt:lpstr>
      <vt:lpstr>The Problem</vt:lpstr>
      <vt:lpstr>The Problem</vt:lpstr>
      <vt:lpstr>The RECELL System</vt:lpstr>
      <vt:lpstr>How it Works</vt:lpstr>
      <vt:lpstr>Verification &amp; Validation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RECELL Autologous Burn Therapy System</dc:title>
  <dc:creator>Courtney Schoppe</dc:creator>
  <cp:lastModifiedBy>Courtney Schoppe</cp:lastModifiedBy>
  <cp:revision>2</cp:revision>
  <dcterms:created xsi:type="dcterms:W3CDTF">2022-12-01T03:10:12Z</dcterms:created>
  <dcterms:modified xsi:type="dcterms:W3CDTF">2022-12-06T00:48:21Z</dcterms:modified>
</cp:coreProperties>
</file>

<file path=docProps/thumbnail.jpeg>
</file>